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  <p:sldMasterId id="2147483673" r:id="rId3"/>
  </p:sldMasterIdLst>
  <p:notesMasterIdLst>
    <p:notesMasterId r:id="rId5"/>
  </p:notesMasterIdLst>
  <p:handoutMasterIdLst>
    <p:handoutMasterId r:id="rId11"/>
  </p:handoutMasterIdLst>
  <p:sldIdLst>
    <p:sldId id="757" r:id="rId4"/>
    <p:sldId id="758" r:id="rId6"/>
    <p:sldId id="761" r:id="rId7"/>
    <p:sldId id="762" r:id="rId8"/>
    <p:sldId id="763" r:id="rId9"/>
    <p:sldId id="760" r:id="rId10"/>
  </p:sldIdLst>
  <p:sldSz cx="9144000" cy="6858000" type="screen4x3"/>
  <p:notesSz cx="7023100" cy="9309100"/>
  <p:custDataLst>
    <p:tags r:id="rId1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ffrey D Camm" initials="JD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1742A1"/>
    <a:srgbClr val="4483D0"/>
    <a:srgbClr val="9A0000"/>
    <a:srgbClr val="9E7E38"/>
    <a:srgbClr val="050505"/>
    <a:srgbClr val="59C76B"/>
    <a:srgbClr val="983222"/>
    <a:srgbClr val="4C1911"/>
    <a:srgbClr val="766A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5468" autoAdjust="0"/>
  </p:normalViewPr>
  <p:slideViewPr>
    <p:cSldViewPr snapToGrid="0" snapToObjects="1" showGuides="1">
      <p:cViewPr varScale="1">
        <p:scale>
          <a:sx n="86" d="100"/>
          <a:sy n="86" d="100"/>
        </p:scale>
        <p:origin x="1152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833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5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6" Type="http://schemas.openxmlformats.org/officeDocument/2006/relationships/tags" Target="tags/tag1.xml"/><Relationship Id="rId15" Type="http://schemas.openxmlformats.org/officeDocument/2006/relationships/commentAuthors" Target="commentAuthors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E4E1A7D2-3469-7E45-B1C8-FF79B7C42040}" type="datetimeFigureOut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397AD932-B17F-574E-ADBA-2D95C87F9810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FAF947A5-54F6-B649-93A6-E041982699B0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3"/>
            <a:ext cx="5618480" cy="4189095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AC0E66CD-21C0-0C46-9262-75B7BC23CA89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0E66CD-21C0-0C46-9262-75B7BC23CA89}" type="slidenum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true+/false+</a:t>
            </a:r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"/>
          </p:nvPr>
        </p:nvSpPr>
        <p:spPr/>
        <p:txBody>
          <a:bodyPr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AC0E66CD-21C0-0C46-9262-75B7BC23CA89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228600"/>
            <a:ext cx="2057400" cy="20391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6" name="Picture 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0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0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8" name="Picture 7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6" name="Picture 5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  <p:pic>
        <p:nvPicPr>
          <p:cNvPr id="7" name="Picture 6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3451225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571750"/>
            <a:ext cx="3255264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5" y="273050"/>
            <a:ext cx="4597399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33800"/>
            <a:ext cx="325526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5" y="6423585"/>
            <a:ext cx="3316941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3124200"/>
            <a:ext cx="3898272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277906" y="228600"/>
            <a:ext cx="3460658" cy="63452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995737"/>
            <a:ext cx="3898272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5" y="4424082"/>
            <a:ext cx="6191157" cy="83371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277905" y="228600"/>
            <a:ext cx="637838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5" y="5257799"/>
            <a:ext cx="6191157" cy="885825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4" y="228600"/>
            <a:ext cx="6387167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6181611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6179566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46481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 hasCustomPrompt="1"/>
          </p:nvPr>
        </p:nvSpPr>
        <p:spPr>
          <a:xfrm>
            <a:off x="6802438" y="23749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 hasCustomPrompt="1"/>
          </p:nvPr>
        </p:nvSpPr>
        <p:spPr>
          <a:xfrm>
            <a:off x="6802438" y="4535424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423545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4016633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401530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25907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4534726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 hasCustomPrompt="1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 hasCustomPrompt="1"/>
          </p:nvPr>
        </p:nvSpPr>
        <p:spPr>
          <a:xfrm>
            <a:off x="4624388" y="2381663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 hasCustomPrompt="1"/>
          </p:nvPr>
        </p:nvSpPr>
        <p:spPr>
          <a:xfrm>
            <a:off x="6803136" y="2381662"/>
            <a:ext cx="2057400" cy="418795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3124200"/>
            <a:ext cx="3108960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277905" y="2365248"/>
            <a:ext cx="424011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995737"/>
            <a:ext cx="3108960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 hasCustomPrompt="1"/>
          </p:nvPr>
        </p:nvSpPr>
        <p:spPr>
          <a:xfrm>
            <a:off x="27790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 hasCustomPrompt="1"/>
          </p:nvPr>
        </p:nvSpPr>
        <p:spPr>
          <a:xfrm>
            <a:off x="246062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3" name="Picture 12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74809" y="6426787"/>
            <a:ext cx="554038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2456A73-CB17-B748-BD2A-A20F5DD59EC7}" type="slidenum">
              <a:rPr lang="en-US" smtClean="0"/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954742"/>
            <a:ext cx="681318" cy="5171422"/>
          </a:xfrm>
        </p:spPr>
        <p:txBody>
          <a:bodyPr vert="eaVert" anchor="t" anchorCtr="0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58756"/>
            <a:ext cx="6858000" cy="518486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9" name="Picture 8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  <p:pic>
        <p:nvPicPr>
          <p:cNvPr id="11" name="Picture 10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9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259E7BA-40A6-4089-A8B6-09F1304A2F69}" type="slidenum">
              <a:rPr lang="en-US" altLang="en-US"/>
            </a:fld>
            <a:endParaRPr lang="en-US" altLang="en-US" dirty="0"/>
          </a:p>
        </p:txBody>
      </p:sp>
    </p:spTree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/>
              <a:t>Click to edit Master text styles</a:t>
            </a:r>
            <a:endParaRPr lang="en-US"/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 hasCustomPrompt="1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 hasCustomPrompt="1"/>
          </p:nvPr>
        </p:nvSpPr>
        <p:spPr>
          <a:xfrm>
            <a:off x="6802438" y="23774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779494"/>
            <a:ext cx="3086100" cy="2040905"/>
          </a:xfrm>
        </p:spPr>
        <p:txBody>
          <a:bodyPr lIns="45720" tIns="45720" rIns="45720" anchor="t">
            <a:noAutofit/>
          </a:bodyPr>
          <a:lstStyle>
            <a:lvl1pPr marL="0" indent="0" algn="ctr">
              <a:spcBef>
                <a:spcPts val="600"/>
              </a:spcBef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  <a:endParaRPr kumimoji="0" lang="en-US"/>
          </a:p>
        </p:txBody>
      </p:sp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8" name="Picture 17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228600"/>
            <a:ext cx="820093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3124200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4495800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6248774"/>
            <a:ext cx="1474694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6248774"/>
            <a:ext cx="563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24877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85750" y="228600"/>
            <a:ext cx="212725" cy="6345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078" y="1000316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17" y="4164965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64235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6423585"/>
            <a:ext cx="6122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42234"/>
            <a:ext cx="554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anose="05000000000000000000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anose="05000000000000000000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anose="05000000000000000000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anose="05000000000000000000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anose="05000000000000000000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anose="05000000000000000000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anose="05000000000000000000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705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anose="05000000000000000000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anose="05000000000000000000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D9310-CA16-465E-86C2-0154C57635CD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432706" y="1159461"/>
            <a:ext cx="3993266" cy="3053891"/>
          </a:xfrm>
        </p:spPr>
        <p:txBody>
          <a:bodyPr/>
          <a:lstStyle/>
          <a:p>
            <a:pPr>
              <a:lnSpc>
                <a:spcPts val="3900"/>
              </a:lnSpc>
            </a:pPr>
            <a:r>
              <a:rPr lang="en-US" sz="3200" cap="small" dirty="0">
                <a:latin typeface="+mj-lt"/>
                <a:ea typeface="+mj-ea"/>
                <a:cs typeface="+mj-cs"/>
              </a:rPr>
              <a:t>Wake Forest</a:t>
            </a:r>
            <a:endParaRPr lang="en-US" sz="3200" cap="small" dirty="0">
              <a:latin typeface="+mj-lt"/>
              <a:ea typeface="+mj-ea"/>
              <a:cs typeface="+mj-cs"/>
            </a:endParaRP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3200" cap="small" dirty="0">
                <a:latin typeface="+mj-lt"/>
                <a:ea typeface="+mj-ea"/>
                <a:cs typeface="+mj-cs"/>
              </a:rPr>
              <a:t>School of Business</a:t>
            </a:r>
            <a:endParaRPr lang="en-US" sz="3200" cap="small" dirty="0">
              <a:latin typeface="+mj-lt"/>
              <a:ea typeface="+mj-ea"/>
              <a:cs typeface="+mj-cs"/>
            </a:endParaRP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4400" b="1" dirty="0"/>
              <a:t>_______</a:t>
            </a:r>
            <a:endParaRPr lang="en-US" sz="3200" cap="small" dirty="0">
              <a:latin typeface="+mj-lt"/>
              <a:ea typeface="+mj-ea"/>
              <a:cs typeface="+mj-cs"/>
            </a:endParaRPr>
          </a:p>
          <a:p>
            <a:pPr>
              <a:spcBef>
                <a:spcPts val="0"/>
              </a:spcBef>
            </a:pPr>
            <a:r>
              <a:rPr lang="en-US" sz="1800" cap="small" dirty="0">
                <a:latin typeface="+mj-lt"/>
                <a:ea typeface="+mj-ea"/>
                <a:cs typeface="+mj-cs"/>
              </a:rPr>
              <a:t>BAN 7040</a:t>
            </a:r>
            <a:endParaRPr lang="en-US" sz="1800" cap="small" dirty="0">
              <a:latin typeface="+mj-lt"/>
              <a:ea typeface="+mj-ea"/>
              <a:cs typeface="+mj-cs"/>
            </a:endParaRPr>
          </a:p>
        </p:txBody>
      </p:sp>
      <p:pic>
        <p:nvPicPr>
          <p:cNvPr id="7" name="Picture Placeholder 8" descr="20120326medallion0338.jpg"/>
          <p:cNvPicPr>
            <a:picLocks noChangeAspect="1"/>
          </p:cNvPicPr>
          <p:nvPr/>
        </p:nvPicPr>
        <p:blipFill>
          <a:blip r:embed="rId1" cstate="print"/>
          <a:srcRect/>
          <a:stretch>
            <a:fillRect/>
          </a:stretch>
        </p:blipFill>
        <p:spPr>
          <a:xfrm>
            <a:off x="6802438" y="2377440"/>
            <a:ext cx="2057400" cy="2039112"/>
          </a:xfrm>
          <a:prstGeom prst="rect">
            <a:avLst/>
          </a:prstGeom>
        </p:spPr>
      </p:pic>
      <p:pic>
        <p:nvPicPr>
          <p:cNvPr id="17" name="Picture Placeholder 16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5" r="16355"/>
          <a:stretch>
            <a:fillRect/>
          </a:stretch>
        </p:blipFill>
        <p:spPr/>
      </p:pic>
      <p:sp>
        <p:nvSpPr>
          <p:cNvPr id="19" name="Title 18"/>
          <p:cNvSpPr>
            <a:spLocks noGrp="1"/>
          </p:cNvSpPr>
          <p:nvPr>
            <p:ph type="ctrTitle"/>
          </p:nvPr>
        </p:nvSpPr>
        <p:spPr>
          <a:xfrm>
            <a:off x="2338754" y="4860974"/>
            <a:ext cx="6666701" cy="612265"/>
          </a:xfrm>
        </p:spPr>
        <p:txBody>
          <a:bodyPr>
            <a:noAutofit/>
          </a:bodyPr>
          <a:lstStyle/>
          <a:p>
            <a:pPr algn="r"/>
            <a:r>
              <a:rPr lang="en-US" dirty="0"/>
              <a:t>Evaluating Classification Models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Confusion Matrix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625475" y="2527300"/>
          <a:ext cx="75565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9125"/>
                <a:gridCol w="1889125"/>
                <a:gridCol w="1889125"/>
                <a:gridCol w="1889125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Actual:  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Actual:  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Predicted:  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Predicted:  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 / Misclassification Rate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625475" y="2527300"/>
          <a:ext cx="75565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9125"/>
                <a:gridCol w="1889125"/>
                <a:gridCol w="1889125"/>
                <a:gridCol w="1889125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Actual:  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Actual:  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Predicted:  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50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highlight>
                            <a:srgbClr val="FFFF00"/>
                          </a:highlight>
                        </a:rPr>
                        <a:t>5</a:t>
                      </a:r>
                      <a:endParaRPr lang="en-US" b="1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Predicted:  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highlight>
                            <a:srgbClr val="FFFF00"/>
                          </a:highlight>
                        </a:rPr>
                        <a:t>10</a:t>
                      </a:r>
                      <a:endParaRPr lang="en-US" b="1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35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143000" y="5064218"/>
            <a:ext cx="6108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Misclassification Rate = (10 + 5) / 100 = </a:t>
            </a:r>
            <a:r>
              <a:rPr lang="en-US" sz="2400" b="1" dirty="0">
                <a:highlight>
                  <a:srgbClr val="FFFF00"/>
                </a:highlight>
              </a:rPr>
              <a:t>15%</a:t>
            </a:r>
            <a:endParaRPr lang="en-US" sz="2400" b="1" dirty="0">
              <a:highlight>
                <a:srgbClr val="FFFF00"/>
              </a:highligh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43000" y="4383091"/>
            <a:ext cx="6108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Accuracy = (50 + 35) / 100 = </a:t>
            </a:r>
            <a:r>
              <a:rPr lang="en-US" sz="2400" b="1" dirty="0">
                <a:highlight>
                  <a:srgbClr val="00FFFF"/>
                </a:highlight>
              </a:rPr>
              <a:t>85%</a:t>
            </a:r>
            <a:endParaRPr lang="en-US" sz="2400" b="1" dirty="0">
              <a:highlight>
                <a:srgbClr val="00FFFF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Precision</a:t>
            </a:r>
            <a:br>
              <a:rPr lang="en-US" dirty="0"/>
            </a:br>
            <a:r>
              <a:rPr lang="en-US" sz="2400" dirty="0"/>
              <a:t>What proportion of positive identifications was actually correct?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625475" y="2527300"/>
          <a:ext cx="75565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0071"/>
                <a:gridCol w="1758179"/>
                <a:gridCol w="1889125"/>
                <a:gridCol w="1889125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Actual:  Yes (+)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Actual:  No (-)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Predicted:  Yes (+)</a:t>
                      </a:r>
                      <a:endParaRPr lang="en-US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</a:t>
                      </a:r>
                      <a:endParaRPr lang="en-US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5</a:t>
                      </a:r>
                      <a:endParaRPr lang="en-US" b="0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Predicted:  No (-)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10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</a:fld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1277620" y="5596348"/>
                <a:ext cx="6108700" cy="6473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Precision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𝟓𝟎</m:t>
                        </m:r>
                      </m:num>
                      <m:den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𝟓𝟎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𝟓</m:t>
                        </m:r>
                      </m:den>
                    </m:f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𝟗𝟏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%</m:t>
                    </m:r>
                  </m:oMath>
                </a14:m>
                <a:endParaRPr lang="en-US" sz="2400" b="1" dirty="0">
                  <a:highlight>
                    <a:srgbClr val="FFFF00"/>
                  </a:highlight>
                </a:endParaRPr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7620" y="5596348"/>
                <a:ext cx="6108700" cy="647357"/>
              </a:xfrm>
              <a:prstGeom prst="rect">
                <a:avLst/>
              </a:prstGeom>
              <a:blipFill rotWithShape="1">
                <a:blip r:embed="rId1"/>
                <a:stretch>
                  <a:fillRect t="-14" b="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1222375" y="4895536"/>
                <a:ext cx="6108700" cy="6222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Precision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𝑻𝒓𝒖𝒆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+</m:t>
                        </m:r>
                      </m:num>
                      <m:den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𝑷𝒓𝒆𝒅𝒊𝒄𝒕𝒆𝒅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+</m:t>
                        </m:r>
                      </m:den>
                    </m:f>
                  </m:oMath>
                </a14:m>
                <a:endParaRPr lang="en-US" sz="2400" b="1" dirty="0">
                  <a:highlight>
                    <a:srgbClr val="00FFFF"/>
                  </a:highlight>
                </a:endParaRPr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2375" y="4895536"/>
                <a:ext cx="6108700" cy="622286"/>
              </a:xfrm>
              <a:prstGeom prst="rect">
                <a:avLst/>
              </a:prstGeom>
              <a:blipFill rotWithShape="1">
                <a:blip r:embed="rId2"/>
                <a:stretch>
                  <a:fillRect t="-52" b="4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071907" cy="1116106"/>
          </a:xfrm>
        </p:spPr>
        <p:txBody>
          <a:bodyPr/>
          <a:lstStyle/>
          <a:p>
            <a:r>
              <a:rPr lang="en-US" dirty="0"/>
              <a:t>Recall</a:t>
            </a:r>
            <a:br>
              <a:rPr lang="en-US" dirty="0"/>
            </a:br>
            <a:r>
              <a:rPr lang="en-US" sz="2400" dirty="0"/>
              <a:t>What proportion of actual positives was identified correctly?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625475" y="2527300"/>
          <a:ext cx="75565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0071"/>
                <a:gridCol w="1758179"/>
                <a:gridCol w="1889125"/>
                <a:gridCol w="1889125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Actual:  Yes (+)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Actual:  No (-)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Predicted:  Yes (+)</a:t>
                      </a:r>
                      <a:endParaRPr 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</a:t>
                      </a:r>
                      <a:endParaRPr lang="en-US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5</a:t>
                      </a:r>
                      <a:endParaRPr lang="en-US" b="0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Predicted:  No (-)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10</a:t>
                      </a:r>
                      <a:endParaRPr lang="en-US" b="0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  <a:endParaRPr lang="en-US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</a:fld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1190625" y="5651593"/>
                <a:ext cx="6108700" cy="6473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/>
                  <a:t>Recall </a:t>
                </a:r>
                <a:r>
                  <a:rPr lang="en-US" sz="2400" b="1" dirty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𝟓𝟎</m:t>
                        </m:r>
                      </m:num>
                      <m:den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𝟔𝟎</m:t>
                        </m:r>
                      </m:den>
                    </m:f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𝟖𝟑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%</m:t>
                    </m:r>
                  </m:oMath>
                </a14:m>
                <a:endParaRPr lang="en-US" sz="2400" b="1" dirty="0">
                  <a:highlight>
                    <a:srgbClr val="FFFF00"/>
                  </a:highlight>
                </a:endParaRPr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0625" y="5651593"/>
                <a:ext cx="6108700" cy="647357"/>
              </a:xfrm>
              <a:prstGeom prst="rect">
                <a:avLst/>
              </a:prstGeom>
              <a:blipFill rotWithShape="1">
                <a:blip r:embed="rId1"/>
                <a:stretch>
                  <a:fillRect t="-14" b="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1270000" y="5028886"/>
                <a:ext cx="6108700" cy="6222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Recall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𝑻𝒓𝒖𝒆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+</m:t>
                        </m:r>
                      </m:num>
                      <m:den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𝑨𝒄𝒕𝒖𝒂𝒍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+</m:t>
                        </m:r>
                      </m:den>
                    </m:f>
                  </m:oMath>
                </a14:m>
                <a:endParaRPr lang="en-US" sz="2400" b="1" dirty="0">
                  <a:highlight>
                    <a:srgbClr val="00FFFF"/>
                  </a:highlight>
                </a:endParaRPr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0000" y="5028886"/>
                <a:ext cx="6108700" cy="622286"/>
              </a:xfrm>
              <a:prstGeom prst="rect">
                <a:avLst/>
              </a:prstGeom>
              <a:blipFill rotWithShape="1">
                <a:blip r:embed="rId2"/>
                <a:stretch>
                  <a:fillRect t="-52" b="4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Curve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</a:fld>
            <a:endParaRPr lang="en-US" dirty="0"/>
          </a:p>
        </p:txBody>
      </p:sp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05820" y="1600200"/>
            <a:ext cx="5694980" cy="3606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30830" y="5450576"/>
            <a:ext cx="78763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Area Under the ROC curve (AUC, c-statistic, ROC Index)</a:t>
            </a:r>
            <a:endParaRPr lang="en-US" dirty="0"/>
          </a:p>
          <a:p>
            <a:r>
              <a:rPr lang="en-US" dirty="0"/>
              <a:t>   - Values closer to 1 indicate the model is a better classifier</a:t>
            </a:r>
            <a:endParaRPr lang="en-US" dirty="0"/>
          </a:p>
          <a:p>
            <a:r>
              <a:rPr lang="en-US" dirty="0"/>
              <a:t>   - Values close to 0.5 indicate the model can’t distinguish between the groups</a:t>
            </a:r>
            <a:endParaRPr lang="en-US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MDljYzUzMWQ4OWI0YzBkYjYzMDRhZTY5ZjZkYmFmYTgifQ=="/>
</p:tagLst>
</file>

<file path=ppt/theme/theme1.xml><?xml version="1.0" encoding="utf-8"?>
<a:theme xmlns:a="http://schemas.openxmlformats.org/drawingml/2006/main" name="Advantage WFU Gray">
  <a:themeElements>
    <a:clrScheme name="WFU Identity Advantage 1">
      <a:dk1>
        <a:srgbClr val="000000"/>
      </a:dk1>
      <a:lt1>
        <a:srgbClr val="FFFFFF"/>
      </a:lt1>
      <a:dk2>
        <a:srgbClr val="BEB9A6"/>
      </a:dk2>
      <a:lt2>
        <a:srgbClr val="FFFDE8"/>
      </a:lt2>
      <a:accent1>
        <a:srgbClr val="766A62"/>
      </a:accent1>
      <a:accent2>
        <a:srgbClr val="55517B"/>
      </a:accent2>
      <a:accent3>
        <a:srgbClr val="9E7E38"/>
      </a:accent3>
      <a:accent4>
        <a:srgbClr val="000000"/>
      </a:accent4>
      <a:accent5>
        <a:srgbClr val="557630"/>
      </a:accent5>
      <a:accent6>
        <a:srgbClr val="983222"/>
      </a:accent6>
      <a:hlink>
        <a:srgbClr val="033B80"/>
      </a:hlink>
      <a:folHlink>
        <a:srgbClr val="002657"/>
      </a:folHlink>
    </a:clrScheme>
    <a:fontScheme name="MtPnc Rockwell">
      <a:majorFont>
        <a:latin typeface="Rockwell"/>
        <a:ea typeface=""/>
        <a:cs typeface=""/>
      </a:majorFont>
      <a:minorFont>
        <a:latin typeface="Franklin Gothic Book"/>
        <a:ea typeface=""/>
        <a:cs typeface="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989</Words>
  <Application>WPS 演示</Application>
  <PresentationFormat>On-screen Show (4:3)</PresentationFormat>
  <Paragraphs>131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19" baseType="lpstr">
      <vt:lpstr>Arial</vt:lpstr>
      <vt:lpstr>宋体</vt:lpstr>
      <vt:lpstr>Wingdings</vt:lpstr>
      <vt:lpstr>Franklin Gothic Book</vt:lpstr>
      <vt:lpstr>Cambria Math</vt:lpstr>
      <vt:lpstr>Rockwell</vt:lpstr>
      <vt:lpstr>微软雅黑</vt:lpstr>
      <vt:lpstr>Arial Unicode MS</vt:lpstr>
      <vt:lpstr>Calibri</vt:lpstr>
      <vt:lpstr>Calibri Light</vt:lpstr>
      <vt:lpstr>Franklin Gothic Book</vt:lpstr>
      <vt:lpstr>Advantage WFU Gray</vt:lpstr>
      <vt:lpstr>Custom Design</vt:lpstr>
      <vt:lpstr>Evaluating Classification Models</vt:lpstr>
      <vt:lpstr>Confusion Matrix</vt:lpstr>
      <vt:lpstr>Accuracy / Misclassification Rate</vt:lpstr>
      <vt:lpstr>Precision What proportion of positive identifications was actually correct?</vt:lpstr>
      <vt:lpstr>Recall What proportion of actual positives was identified correctly?</vt:lpstr>
      <vt:lpstr>ROC Curve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Towards the Future of Business Education  at Wake Forest University</dc:title>
  <dc:creator>SGreen</dc:creator>
  <cp:lastModifiedBy>肥肥猫</cp:lastModifiedBy>
  <cp:revision>1057</cp:revision>
  <cp:lastPrinted>2016-10-04T20:26:00Z</cp:lastPrinted>
  <dcterms:created xsi:type="dcterms:W3CDTF">2014-09-07T15:36:00Z</dcterms:created>
  <dcterms:modified xsi:type="dcterms:W3CDTF">2024-10-21T16:10:46Z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B0E436BE8C7041F690E8C85F8308A379_12</vt:lpwstr>
  </property>
  <property fmtid="{D5CDD505-2E9C-101B-9397-08002B2CF9AE}" pid="3" name="KSOProductBuildVer">
    <vt:lpwstr>2052-12.1.0.18608</vt:lpwstr>
  </property>
</Properties>
</file>